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302" r:id="rId4"/>
    <p:sldId id="272" r:id="rId5"/>
    <p:sldId id="303" r:id="rId6"/>
    <p:sldId id="305" r:id="rId7"/>
    <p:sldId id="301" r:id="rId8"/>
    <p:sldId id="293" r:id="rId9"/>
    <p:sldId id="300" r:id="rId10"/>
    <p:sldId id="258" r:id="rId11"/>
    <p:sldId id="298" r:id="rId12"/>
    <p:sldId id="295" r:id="rId13"/>
    <p:sldId id="297" r:id="rId14"/>
    <p:sldId id="304" r:id="rId15"/>
    <p:sldId id="27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EC745B"/>
    <a:srgbClr val="F6E8C0"/>
    <a:srgbClr val="E0E6CC"/>
    <a:srgbClr val="D5BD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C27C7-1EC8-411C-B4C0-702B5A0F4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7B247A-A597-4A25-AA87-C2E0736A0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028495-1D39-4BB6-A4F0-DDAC5BA1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38CA9-B41C-40EE-8855-026EC45CA097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AC7112-7582-4D08-9211-857F32ED6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347149-8D6F-4BF5-BCF4-68DF0F3E9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3F68F-5F6D-4325-957E-8D5AA8625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787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23F2F-40BD-4E7B-A062-DAE7C83CD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0BFA74-70F7-4462-80AC-F172CC95A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890B8E-E06D-46FF-9B4F-3458037F7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38CA9-B41C-40EE-8855-026EC45CA097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5BB5F-FEEC-4611-8D05-44314E543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9F03C5-F8F7-492F-A5CA-DD7ABF6C3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3F68F-5F6D-4325-957E-8D5AA8625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079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0FFBE9-2CEA-4AC4-AC1A-3C871294C0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D53C29-57D5-4854-8ADC-F96AA6CD8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4E5660-BB13-45B3-A51D-C7E75480C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38CA9-B41C-40EE-8855-026EC45CA097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AD393C-A3C3-4422-A787-A6F5CB2DF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BE33F2-F58C-40B4-8E49-7D8249970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3F68F-5F6D-4325-957E-8D5AA8625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00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6C900-ABD6-4A0A-947F-0D1BBEA4B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BEED53-91E2-4260-81B9-74F2A0500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BDE5E4-F880-4047-AB6D-2DA35322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38CA9-B41C-40EE-8855-026EC45CA097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439845-7DA9-40FD-BEB3-B7591EE4C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3B64C5-B3BC-4CF6-90C2-24D9B06FB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3F68F-5F6D-4325-957E-8D5AA8625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155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012EA-811F-442B-87B2-EBF65195A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A6AD63-37B7-4459-8318-C4074E74E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9AE33-6742-456A-AB90-FFF549EA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38CA9-B41C-40EE-8855-026EC45CA097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2AE2F3-31BC-4C10-89A0-0A85265E1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B6CE5F-66D8-49C4-8496-B5D590731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3F68F-5F6D-4325-957E-8D5AA8625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514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F6369-3A92-48C7-B20E-306FD91A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66F50-4885-49A3-9F59-395B4E2D9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EB91C-B846-439A-BA42-26ADF75A9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95A163-FEE9-42D2-9E18-EF97878E2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38CA9-B41C-40EE-8855-026EC45CA097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EF3624-FCD2-48AE-86D7-DF5323E2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42F22-4797-4AFC-92C7-47BE950E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3F68F-5F6D-4325-957E-8D5AA8625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17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C9C22-437A-4D32-9215-A79C1710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815C15-5599-438D-8A05-25BD7DA9A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4E46DC-44F7-4F79-BD91-0562B3F95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17BF82-7DEB-4CB5-95A8-E046AC90C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E0D995-9CB4-46DE-AB15-1904D80863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7DFADC-47BB-4B37-9C0A-BD344FFF8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38CA9-B41C-40EE-8855-026EC45CA097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C65A1D-53B8-4292-8FF9-6AB8ADC0A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133556-7C67-42F7-AC3D-728FBC3AF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3F68F-5F6D-4325-957E-8D5AA8625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9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31004-BFA7-40C0-B429-5CF3797EA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2C24A2-9A6E-45A5-ADB5-54C83C13F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38CA9-B41C-40EE-8855-026EC45CA097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53C92E-B37E-4935-87D0-9353F4EF9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72C4E9-3C18-4D5D-A80C-A97D0DEA3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3F68F-5F6D-4325-957E-8D5AA8625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170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3D782E-0DAB-4765-975A-80643F57E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38CA9-B41C-40EE-8855-026EC45CA097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2F6BB2-FE05-4CC8-8111-071E1C73B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8A0036-E5B0-4473-B454-80198467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3F68F-5F6D-4325-957E-8D5AA8625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090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AB9AF-7893-423C-84D1-C6F714DA4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88B65A-C783-4653-AC2D-A3C7BE041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744BC2-51BC-4D39-B6F4-69997A7A3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383384-EF1B-4326-8AC5-7C1E68E9D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38CA9-B41C-40EE-8855-026EC45CA097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59319F-C240-4CB1-9B7F-FF7AFE8EC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4F548A-3B08-4EE5-8A74-4EB76FED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3F68F-5F6D-4325-957E-8D5AA8625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732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69090-A9CF-4082-A952-F8C62321F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28E277-DEE7-476B-9716-9066F305E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74C451-5BCF-49FE-BF4B-3CC896576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017805-A0C4-4539-91DD-0E21E90A1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38CA9-B41C-40EE-8855-026EC45CA097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578BE-DD6F-48DB-A979-B9F5D4076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2D5962-4975-4E97-BC85-210DB428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3F68F-5F6D-4325-957E-8D5AA8625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733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A57156-53BB-4D2E-99A0-1A38C26F6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2BE87F-3D65-4000-A8C3-A4F387AD9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BF5CB5-3E36-4F2C-9167-2B24E8D04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38CA9-B41C-40EE-8855-026EC45CA097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F77793-781E-4D7D-AA2C-4B31BA33E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C3E323-ABD3-4F19-8F30-195712D8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3F68F-5F6D-4325-957E-8D5AA86251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90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A8AAF8-D1EE-44F3-A27B-474535D0918E}"/>
              </a:ext>
            </a:extLst>
          </p:cNvPr>
          <p:cNvSpPr txBox="1"/>
          <p:nvPr/>
        </p:nvSpPr>
        <p:spPr>
          <a:xfrm>
            <a:off x="1971040" y="1584960"/>
            <a:ext cx="8646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err="1"/>
              <a:t>ReRoad</a:t>
            </a:r>
            <a:endParaRPr lang="ko-KR" altLang="en-US" sz="7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2D0CDF-1DBB-4B3A-9197-2627F4010FA0}"/>
              </a:ext>
            </a:extLst>
          </p:cNvPr>
          <p:cNvSpPr txBox="1"/>
          <p:nvPr/>
        </p:nvSpPr>
        <p:spPr>
          <a:xfrm>
            <a:off x="9519920" y="5120640"/>
            <a:ext cx="3525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2013184039</a:t>
            </a:r>
            <a:r>
              <a:rPr lang="ko-KR" altLang="en-US" dirty="0"/>
              <a:t> 홍보성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2013184012 </a:t>
            </a:r>
            <a:r>
              <a:rPr lang="ko-KR" altLang="en-US" dirty="0"/>
              <a:t>서정주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2013184022 </a:t>
            </a:r>
            <a:r>
              <a:rPr lang="ko-KR" altLang="en-US" dirty="0"/>
              <a:t>이정섭</a:t>
            </a:r>
          </a:p>
        </p:txBody>
      </p:sp>
    </p:spTree>
    <p:extLst>
      <p:ext uri="{BB962C8B-B14F-4D97-AF65-F5344CB8AC3E}">
        <p14:creationId xmlns:p14="http://schemas.microsoft.com/office/powerpoint/2010/main" val="645334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2F2BA9-0311-47AB-BFFE-4DCDF4C1BB9E}"/>
              </a:ext>
            </a:extLst>
          </p:cNvPr>
          <p:cNvSpPr txBox="1"/>
          <p:nvPr/>
        </p:nvSpPr>
        <p:spPr>
          <a:xfrm>
            <a:off x="1047750" y="914402"/>
            <a:ext cx="9525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70C0"/>
                </a:solidFill>
              </a:rPr>
              <a:t>HOW ??</a:t>
            </a:r>
          </a:p>
          <a:p>
            <a:endParaRPr lang="en-US" altLang="ko-KR" sz="4000" b="1" dirty="0">
              <a:solidFill>
                <a:srgbClr val="0070C0"/>
              </a:solidFill>
            </a:endParaRPr>
          </a:p>
          <a:p>
            <a:endParaRPr lang="en-US" altLang="ko-KR" sz="4000" b="1" dirty="0">
              <a:solidFill>
                <a:srgbClr val="0070C0"/>
              </a:solidFill>
            </a:endParaRPr>
          </a:p>
          <a:p>
            <a:r>
              <a:rPr lang="en-US" altLang="ko-KR" sz="2400" dirty="0"/>
              <a:t>Dynamic</a:t>
            </a:r>
            <a:r>
              <a:rPr lang="ko-KR" altLang="en-US" sz="2400" dirty="0"/>
              <a:t> </a:t>
            </a:r>
            <a:r>
              <a:rPr lang="en-US" altLang="ko-KR" sz="2400" dirty="0"/>
              <a:t>Terrain</a:t>
            </a:r>
            <a:r>
              <a:rPr lang="ko-KR" altLang="en-US" sz="2400" dirty="0"/>
              <a:t>을 구현하여 플레이어가 직접 길을 만들게 하자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물의 움직임</a:t>
            </a:r>
            <a:r>
              <a:rPr lang="en-US" altLang="ko-KR" sz="2400" dirty="0"/>
              <a:t>,</a:t>
            </a:r>
            <a:r>
              <a:rPr lang="ko-KR" altLang="en-US" sz="2400" dirty="0"/>
              <a:t> 지형 등을 자체 제작 </a:t>
            </a:r>
            <a:r>
              <a:rPr lang="ko-KR" altLang="en-US" sz="2400" dirty="0" err="1"/>
              <a:t>셰이더를</a:t>
            </a:r>
            <a:r>
              <a:rPr lang="ko-KR" altLang="en-US" sz="2400" dirty="0"/>
              <a:t> 통해 </a:t>
            </a:r>
            <a:r>
              <a:rPr lang="ko-KR" altLang="en-US" sz="2400" dirty="0" err="1"/>
              <a:t>특색있게</a:t>
            </a:r>
            <a:r>
              <a:rPr lang="ko-KR" altLang="en-US" sz="2400" dirty="0"/>
              <a:t> 표현하자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실시간으로 변하는 지형에서 적들이 플레이어를 쫓아오게 하는 </a:t>
            </a:r>
            <a:r>
              <a:rPr lang="en-US" altLang="ko-KR" sz="2400" dirty="0"/>
              <a:t>A* </a:t>
            </a:r>
            <a:r>
              <a:rPr lang="ko-KR" altLang="en-US" sz="2400" dirty="0"/>
              <a:t>알고리즘을 구현하자</a:t>
            </a:r>
            <a:r>
              <a:rPr lang="en-US" altLang="ko-KR" sz="2400" dirty="0"/>
              <a:t> (Navigation Mesh </a:t>
            </a:r>
            <a:r>
              <a:rPr lang="ko-KR" altLang="en-US" sz="2400" dirty="0"/>
              <a:t>기반</a:t>
            </a:r>
            <a:r>
              <a:rPr lang="en-US" altLang="ko-K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6094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D1C3CD-B5D1-4E67-92C1-C35E359A2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91" y="295275"/>
            <a:ext cx="8215313" cy="34376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EDD0E6-5692-4731-899F-CC385E366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4" y="3188389"/>
            <a:ext cx="6155635" cy="346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45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B8C0805-0323-4520-AAA1-188EE973F47E}"/>
              </a:ext>
            </a:extLst>
          </p:cNvPr>
          <p:cNvSpPr/>
          <p:nvPr/>
        </p:nvSpPr>
        <p:spPr>
          <a:xfrm>
            <a:off x="1097131" y="2104708"/>
            <a:ext cx="9808993" cy="4667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762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		    ( </a:t>
            </a:r>
            <a:r>
              <a:rPr lang="ko-KR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킹덤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러쉬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)			          (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레전 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TD 2 )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일반적으로 적이 나오는 길이 이미 있는 디펜스 게임들과는 달리</a:t>
            </a:r>
            <a:r>
              <a:rPr lang="en-US" altLang="ko-KR" sz="2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플레이어가 직접 길을 만들고 자신이 만든 길 위에서 타워 및 캐릭터를 조작하여 적을 막</a:t>
            </a:r>
            <a:r>
              <a:rPr lang="ko-KR" altLang="en-US" sz="2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는다</a:t>
            </a:r>
            <a:r>
              <a:rPr lang="en-US" altLang="ko-KR" sz="2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Picture 2" descr="킹덤 러쉬에 대한 이미지 검색결과">
            <a:extLst>
              <a:ext uri="{FF2B5EF4-FFF2-40B4-BE49-F238E27FC236}">
                <a16:creationId xmlns:a16="http://schemas.microsoft.com/office/drawing/2014/main" id="{A0E0193C-79E8-412F-A2D9-7D7D6413A02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155" y="1599948"/>
            <a:ext cx="3394614" cy="2772496"/>
          </a:xfrm>
          <a:prstGeom prst="rect">
            <a:avLst/>
          </a:prstGeom>
          <a:noFill/>
          <a:ex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D2D0C0-5F8F-4811-83AE-CAA4579E80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38600" y="1793879"/>
            <a:ext cx="4202482" cy="25785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2DD028-C9FC-4E1D-A961-0BF63BFF3AF5}"/>
              </a:ext>
            </a:extLst>
          </p:cNvPr>
          <p:cNvSpPr txBox="1"/>
          <p:nvPr/>
        </p:nvSpPr>
        <p:spPr>
          <a:xfrm>
            <a:off x="885825" y="542925"/>
            <a:ext cx="4510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70C0"/>
                </a:solidFill>
              </a:rPr>
              <a:t>Difference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51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11BD3BB-28F8-452F-917A-5196A30204F1}"/>
              </a:ext>
            </a:extLst>
          </p:cNvPr>
          <p:cNvSpPr txBox="1">
            <a:spLocks/>
          </p:cNvSpPr>
          <p:nvPr/>
        </p:nvSpPr>
        <p:spPr>
          <a:xfrm>
            <a:off x="2616277" y="1216906"/>
            <a:ext cx="6959446" cy="4675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/>
              <a:t>Unity Engine</a:t>
            </a:r>
          </a:p>
          <a:p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/>
              <a:t>Visual Studio</a:t>
            </a:r>
          </a:p>
          <a:p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/>
              <a:t>3ds Max</a:t>
            </a:r>
          </a:p>
          <a:p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/>
              <a:t>Photoshop CS6</a:t>
            </a:r>
          </a:p>
          <a:p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err="1"/>
              <a:t>Zbrush</a:t>
            </a:r>
            <a:endParaRPr lang="en-US" altLang="ko-KR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73296-E207-4267-9E92-0F1FB2A2BC0B}"/>
              </a:ext>
            </a:extLst>
          </p:cNvPr>
          <p:cNvSpPr txBox="1"/>
          <p:nvPr/>
        </p:nvSpPr>
        <p:spPr>
          <a:xfrm>
            <a:off x="1238250" y="762000"/>
            <a:ext cx="4510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70C0"/>
                </a:solidFill>
              </a:rPr>
              <a:t>Tools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254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673296-E207-4267-9E92-0F1FB2A2BC0B}"/>
              </a:ext>
            </a:extLst>
          </p:cNvPr>
          <p:cNvSpPr txBox="1"/>
          <p:nvPr/>
        </p:nvSpPr>
        <p:spPr>
          <a:xfrm>
            <a:off x="457200" y="257384"/>
            <a:ext cx="4510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70C0"/>
                </a:solidFill>
              </a:rPr>
              <a:t>Tools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DD280B0-C6F1-4BA7-BB44-468810096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462032"/>
              </p:ext>
            </p:extLst>
          </p:nvPr>
        </p:nvGraphicFramePr>
        <p:xfrm>
          <a:off x="1192145" y="1143151"/>
          <a:ext cx="9228210" cy="5027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855">
                  <a:extLst>
                    <a:ext uri="{9D8B030D-6E8A-4147-A177-3AD203B41FA5}">
                      <a16:colId xmlns:a16="http://schemas.microsoft.com/office/drawing/2014/main" val="3580101014"/>
                    </a:ext>
                  </a:extLst>
                </a:gridCol>
                <a:gridCol w="751787">
                  <a:extLst>
                    <a:ext uri="{9D8B030D-6E8A-4147-A177-3AD203B41FA5}">
                      <a16:colId xmlns:a16="http://schemas.microsoft.com/office/drawing/2014/main" val="4197590749"/>
                    </a:ext>
                  </a:extLst>
                </a:gridCol>
                <a:gridCol w="922821">
                  <a:extLst>
                    <a:ext uri="{9D8B030D-6E8A-4147-A177-3AD203B41FA5}">
                      <a16:colId xmlns:a16="http://schemas.microsoft.com/office/drawing/2014/main" val="1947810083"/>
                    </a:ext>
                  </a:extLst>
                </a:gridCol>
                <a:gridCol w="922821">
                  <a:extLst>
                    <a:ext uri="{9D8B030D-6E8A-4147-A177-3AD203B41FA5}">
                      <a16:colId xmlns:a16="http://schemas.microsoft.com/office/drawing/2014/main" val="1535746536"/>
                    </a:ext>
                  </a:extLst>
                </a:gridCol>
                <a:gridCol w="922821">
                  <a:extLst>
                    <a:ext uri="{9D8B030D-6E8A-4147-A177-3AD203B41FA5}">
                      <a16:colId xmlns:a16="http://schemas.microsoft.com/office/drawing/2014/main" val="3096788255"/>
                    </a:ext>
                  </a:extLst>
                </a:gridCol>
                <a:gridCol w="922821">
                  <a:extLst>
                    <a:ext uri="{9D8B030D-6E8A-4147-A177-3AD203B41FA5}">
                      <a16:colId xmlns:a16="http://schemas.microsoft.com/office/drawing/2014/main" val="2088344709"/>
                    </a:ext>
                  </a:extLst>
                </a:gridCol>
                <a:gridCol w="922821">
                  <a:extLst>
                    <a:ext uri="{9D8B030D-6E8A-4147-A177-3AD203B41FA5}">
                      <a16:colId xmlns:a16="http://schemas.microsoft.com/office/drawing/2014/main" val="1600589150"/>
                    </a:ext>
                  </a:extLst>
                </a:gridCol>
                <a:gridCol w="922821">
                  <a:extLst>
                    <a:ext uri="{9D8B030D-6E8A-4147-A177-3AD203B41FA5}">
                      <a16:colId xmlns:a16="http://schemas.microsoft.com/office/drawing/2014/main" val="4090520187"/>
                    </a:ext>
                  </a:extLst>
                </a:gridCol>
                <a:gridCol w="922821">
                  <a:extLst>
                    <a:ext uri="{9D8B030D-6E8A-4147-A177-3AD203B41FA5}">
                      <a16:colId xmlns:a16="http://schemas.microsoft.com/office/drawing/2014/main" val="199551407"/>
                    </a:ext>
                  </a:extLst>
                </a:gridCol>
                <a:gridCol w="922821">
                  <a:extLst>
                    <a:ext uri="{9D8B030D-6E8A-4147-A177-3AD203B41FA5}">
                      <a16:colId xmlns:a16="http://schemas.microsoft.com/office/drawing/2014/main" val="72619912"/>
                    </a:ext>
                  </a:extLst>
                </a:gridCol>
              </a:tblGrid>
              <a:tr h="451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개발 내용</a:t>
                      </a:r>
                    </a:p>
                  </a:txBody>
                  <a:tcPr marL="96067" marR="96067" marT="48034" marB="4803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</a:t>
                      </a:r>
                      <a:r>
                        <a:rPr lang="ko-KR" altLang="en-US" sz="1000" b="1" dirty="0"/>
                        <a:t>월</a:t>
                      </a:r>
                    </a:p>
                  </a:txBody>
                  <a:tcPr marL="96067" marR="96067" marT="48034" marB="4803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</a:t>
                      </a:r>
                      <a:r>
                        <a:rPr lang="ko-KR" altLang="en-US" sz="1000" b="1" dirty="0"/>
                        <a:t>월</a:t>
                      </a:r>
                    </a:p>
                  </a:txBody>
                  <a:tcPr marL="96067" marR="96067" marT="48034" marB="4803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3</a:t>
                      </a:r>
                      <a:r>
                        <a:rPr lang="ko-KR" altLang="en-US" sz="1000" b="1" dirty="0"/>
                        <a:t>월</a:t>
                      </a:r>
                    </a:p>
                  </a:txBody>
                  <a:tcPr marL="96067" marR="96067" marT="48034" marB="4803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4</a:t>
                      </a:r>
                      <a:r>
                        <a:rPr lang="ko-KR" altLang="en-US" sz="1000" b="1" dirty="0"/>
                        <a:t>월</a:t>
                      </a:r>
                    </a:p>
                  </a:txBody>
                  <a:tcPr marL="96067" marR="96067" marT="48034" marB="4803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5</a:t>
                      </a:r>
                      <a:r>
                        <a:rPr lang="ko-KR" altLang="en-US" sz="1000" b="1" dirty="0"/>
                        <a:t>월</a:t>
                      </a:r>
                    </a:p>
                  </a:txBody>
                  <a:tcPr marL="96067" marR="96067" marT="48034" marB="4803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6</a:t>
                      </a:r>
                      <a:r>
                        <a:rPr lang="ko-KR" altLang="en-US" sz="1000" b="1" dirty="0"/>
                        <a:t>월</a:t>
                      </a:r>
                    </a:p>
                  </a:txBody>
                  <a:tcPr marL="96067" marR="96067" marT="48034" marB="4803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7</a:t>
                      </a:r>
                      <a:r>
                        <a:rPr lang="ko-KR" altLang="en-US" sz="1000" b="1" dirty="0"/>
                        <a:t>월</a:t>
                      </a:r>
                    </a:p>
                  </a:txBody>
                  <a:tcPr marL="96067" marR="96067" marT="48034" marB="4803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8</a:t>
                      </a:r>
                      <a:r>
                        <a:rPr lang="ko-KR" altLang="en-US" sz="1000" b="1" dirty="0"/>
                        <a:t>월</a:t>
                      </a:r>
                    </a:p>
                  </a:txBody>
                  <a:tcPr marL="96067" marR="96067" marT="48034" marB="4803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9</a:t>
                      </a:r>
                      <a:r>
                        <a:rPr lang="ko-KR" altLang="en-US" sz="1000" b="1" dirty="0"/>
                        <a:t>월</a:t>
                      </a:r>
                    </a:p>
                  </a:txBody>
                  <a:tcPr marL="96067" marR="96067" marT="48034" marB="48034"/>
                </a:tc>
                <a:extLst>
                  <a:ext uri="{0D108BD9-81ED-4DB2-BD59-A6C34878D82A}">
                    <a16:rowId xmlns:a16="http://schemas.microsoft.com/office/drawing/2014/main" val="879567650"/>
                  </a:ext>
                </a:extLst>
              </a:tr>
              <a:tr h="25617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타워 구현</a:t>
                      </a:r>
                    </a:p>
                  </a:txBody>
                  <a:tcPr marL="86037" marR="86037" marT="43019" marB="4301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solidFill>
                      <a:srgbClr val="EC74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solidFill>
                      <a:srgbClr val="EC745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037" marR="86037" marT="43019" marB="43019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037" marR="86037" marT="43019" marB="43019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037" marR="86037" marT="43019" marB="43019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037" marR="86037" marT="43019" marB="43019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037" marR="86037" marT="43019" marB="43019">
                    <a:noFill/>
                  </a:tcPr>
                </a:tc>
                <a:tc rowSpan="12" gridSpan="2">
                  <a:txBody>
                    <a:bodyPr/>
                    <a:lstStyle/>
                    <a:p>
                      <a:pPr algn="ctr" latinLnBrk="1"/>
                      <a:endParaRPr lang="en-US" altLang="ko-KR" sz="1000" b="1" dirty="0"/>
                    </a:p>
                    <a:p>
                      <a:pPr algn="ctr" latinLnBrk="1"/>
                      <a:endParaRPr lang="en-US" altLang="ko-KR" sz="1000" b="1" dirty="0"/>
                    </a:p>
                    <a:p>
                      <a:pPr algn="ctr" latinLnBrk="1"/>
                      <a:endParaRPr lang="en-US" altLang="ko-KR" sz="1000" b="1" dirty="0"/>
                    </a:p>
                    <a:p>
                      <a:pPr algn="ctr" latinLnBrk="1"/>
                      <a:endParaRPr lang="en-US" altLang="ko-KR" sz="1000" b="1" dirty="0"/>
                    </a:p>
                    <a:p>
                      <a:pPr algn="ctr" latinLnBrk="1"/>
                      <a:endParaRPr lang="en-US" altLang="ko-KR" sz="1000" b="1" dirty="0"/>
                    </a:p>
                    <a:p>
                      <a:pPr algn="ctr" latinLnBrk="1"/>
                      <a:endParaRPr lang="en-US" altLang="ko-KR" sz="1000" b="1" dirty="0"/>
                    </a:p>
                    <a:p>
                      <a:pPr algn="ctr" latinLnBrk="1"/>
                      <a:endParaRPr lang="en-US" altLang="ko-KR" sz="1000" b="1" dirty="0"/>
                    </a:p>
                    <a:p>
                      <a:pPr algn="ctr" latinLnBrk="1"/>
                      <a:endParaRPr lang="en-US" altLang="ko-KR" sz="1000" b="1" dirty="0"/>
                    </a:p>
                    <a:p>
                      <a:pPr algn="ctr" latinLnBrk="1"/>
                      <a:endParaRPr lang="en-US" altLang="ko-KR" sz="1000" b="1" dirty="0"/>
                    </a:p>
                    <a:p>
                      <a:pPr algn="ctr" latinLnBrk="1"/>
                      <a:endParaRPr lang="en-US" altLang="ko-KR" sz="1000" b="1" dirty="0"/>
                    </a:p>
                    <a:p>
                      <a:pPr algn="ctr" latinLnBrk="1"/>
                      <a:endParaRPr lang="en-US" altLang="ko-KR" sz="1000" b="1" dirty="0"/>
                    </a:p>
                    <a:p>
                      <a:pPr algn="ctr" latinLnBrk="1"/>
                      <a:endParaRPr lang="en-US" altLang="ko-KR" sz="1000" b="1" dirty="0"/>
                    </a:p>
                    <a:p>
                      <a:pPr algn="ctr" latinLnBrk="1"/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테스트 및 버그 수정</a:t>
                      </a:r>
                    </a:p>
                  </a:txBody>
                  <a:tcPr marL="86037" marR="86037" marT="43019" marB="43019"/>
                </a:tc>
                <a:tc rowSpan="12"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856327"/>
                  </a:ext>
                </a:extLst>
              </a:tr>
              <a:tr h="256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662706"/>
                  </a:ext>
                </a:extLst>
              </a:tr>
              <a:tr h="451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맵 제작</a:t>
                      </a:r>
                    </a:p>
                  </a:txBody>
                  <a:tcPr marL="96067" marR="96067" marT="48034" marB="48034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solidFill>
                      <a:srgbClr val="EC74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solidFill>
                      <a:srgbClr val="EC74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458210"/>
                  </a:ext>
                </a:extLst>
              </a:tr>
              <a:tr h="451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물 </a:t>
                      </a:r>
                      <a:r>
                        <a:rPr lang="ko-KR" altLang="en-US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셰이더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</a:p>
                  </a:txBody>
                  <a:tcPr marL="96067" marR="96067" marT="48034" marB="48034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027679"/>
                  </a:ext>
                </a:extLst>
              </a:tr>
              <a:tr h="451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지형 </a:t>
                      </a:r>
                      <a:r>
                        <a:rPr lang="ko-KR" altLang="en-US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셰이더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구현</a:t>
                      </a:r>
                    </a:p>
                  </a:txBody>
                  <a:tcPr marL="96067" marR="96067" marT="48034" marB="48034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96067" marR="96067" marT="48034" marB="48034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solidFill>
                      <a:srgbClr val="EC74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solidFill>
                      <a:srgbClr val="EC74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11821"/>
                  </a:ext>
                </a:extLst>
              </a:tr>
              <a:tr h="451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몬스터 구현</a:t>
                      </a:r>
                    </a:p>
                  </a:txBody>
                  <a:tcPr marL="96067" marR="96067" marT="48034" marB="48034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96067" marR="96067" marT="48034" marB="48034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96067" marR="96067" marT="48034" marB="48034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solidFill>
                      <a:srgbClr val="EC74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solidFill>
                      <a:srgbClr val="EC74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solidFill>
                      <a:srgbClr val="EC74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378883"/>
                  </a:ext>
                </a:extLst>
              </a:tr>
              <a:tr h="451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A*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알고리즘구현</a:t>
                      </a:r>
                    </a:p>
                  </a:txBody>
                  <a:tcPr marL="96067" marR="96067" marT="48034" marB="48034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96067" marR="96067" marT="48034" marB="48034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96067" marR="96067" marT="48034" marB="48034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393263"/>
                  </a:ext>
                </a:extLst>
              </a:tr>
              <a:tr h="451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네트워크 프레임워크 구현</a:t>
                      </a:r>
                      <a:endParaRPr lang="en-US" altLang="ko-KR" sz="1000" b="1" dirty="0"/>
                    </a:p>
                  </a:txBody>
                  <a:tcPr marL="96067" marR="96067" marT="48034" marB="48034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4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45B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249528"/>
                  </a:ext>
                </a:extLst>
              </a:tr>
              <a:tr h="25617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UI</a:t>
                      </a:r>
                      <a:r>
                        <a:rPr lang="ko-KR" altLang="en-US" sz="1000" b="1" dirty="0"/>
                        <a:t> 구현</a:t>
                      </a:r>
                    </a:p>
                  </a:txBody>
                  <a:tcPr marL="86037" marR="86037" marT="43019" marB="43019"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037" marR="86037" marT="43019" marB="43019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037" marR="86037" marT="43019" marB="43019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037" marR="86037" marT="43019" marB="43019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4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4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037" marR="86037" marT="43019" marB="4301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45B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235438"/>
                  </a:ext>
                </a:extLst>
              </a:tr>
              <a:tr h="256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037" marR="86037" marT="43019" marB="4301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404481"/>
                  </a:ext>
                </a:extLst>
              </a:tr>
              <a:tr h="430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모델링</a:t>
                      </a:r>
                    </a:p>
                  </a:txBody>
                  <a:tcPr marL="96067" marR="96067" marT="48034" marB="48034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070509"/>
                  </a:ext>
                </a:extLst>
              </a:tr>
              <a:tr h="410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애니메이션</a:t>
                      </a:r>
                    </a:p>
                  </a:txBody>
                  <a:tcPr marL="96067" marR="96067" marT="48034" marB="48034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6067" marR="96067" marT="48034" marB="48034">
                    <a:solidFill>
                      <a:srgbClr val="00B0F0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19727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4E94AD0-496B-4B92-AC3C-38F7439FE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150925"/>
              </p:ext>
            </p:extLst>
          </p:nvPr>
        </p:nvGraphicFramePr>
        <p:xfrm>
          <a:off x="1414374" y="6348688"/>
          <a:ext cx="878375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7917">
                  <a:extLst>
                    <a:ext uri="{9D8B030D-6E8A-4147-A177-3AD203B41FA5}">
                      <a16:colId xmlns:a16="http://schemas.microsoft.com/office/drawing/2014/main" val="4037737763"/>
                    </a:ext>
                  </a:extLst>
                </a:gridCol>
                <a:gridCol w="2927917">
                  <a:extLst>
                    <a:ext uri="{9D8B030D-6E8A-4147-A177-3AD203B41FA5}">
                      <a16:colId xmlns:a16="http://schemas.microsoft.com/office/drawing/2014/main" val="2772904805"/>
                    </a:ext>
                  </a:extLst>
                </a:gridCol>
                <a:gridCol w="2927917">
                  <a:extLst>
                    <a:ext uri="{9D8B030D-6E8A-4147-A177-3AD203B41FA5}">
                      <a16:colId xmlns:a16="http://schemas.microsoft.com/office/drawing/2014/main" val="2612258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서정주</a:t>
                      </a:r>
                    </a:p>
                  </a:txBody>
                  <a:tcPr>
                    <a:solidFill>
                      <a:srgbClr val="EC74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홍보성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이정섭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9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199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B3C502-B6C3-4CA5-BB86-6AE2B6A46297}"/>
              </a:ext>
            </a:extLst>
          </p:cNvPr>
          <p:cNvSpPr txBox="1"/>
          <p:nvPr/>
        </p:nvSpPr>
        <p:spPr>
          <a:xfrm>
            <a:off x="3981450" y="2733675"/>
            <a:ext cx="8572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/>
              <a:t>Thank You !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235135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0BF2C1-92EA-4296-BD97-6952EDF1438D}"/>
              </a:ext>
            </a:extLst>
          </p:cNvPr>
          <p:cNvSpPr/>
          <p:nvPr/>
        </p:nvSpPr>
        <p:spPr>
          <a:xfrm>
            <a:off x="314325" y="2429440"/>
            <a:ext cx="7457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</a:rPr>
              <a:t>컨셉 </a:t>
            </a:r>
            <a:r>
              <a:rPr lang="en-US" altLang="ko-KR" sz="2000" b="1" dirty="0">
                <a:latin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</a:rPr>
              <a:t>플레이어가 길을 만드는 신개념 디펜스 게임</a:t>
            </a:r>
            <a:endParaRPr lang="en-US" altLang="ko-KR" sz="2000" b="1" dirty="0">
              <a:latin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</a:rPr>
              <a:t>장르 </a:t>
            </a:r>
            <a:r>
              <a:rPr lang="en-US" altLang="ko-KR" sz="2000" b="1" dirty="0">
                <a:latin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</a:rPr>
              <a:t>타워 디펜스</a:t>
            </a:r>
            <a:endParaRPr lang="en-US" altLang="ko-KR" sz="2000" b="1" dirty="0">
              <a:latin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</a:rPr>
              <a:t>플랫폼 </a:t>
            </a:r>
            <a:r>
              <a:rPr lang="en-US" altLang="ko-KR" sz="2000" b="1" dirty="0">
                <a:latin typeface="맑은 고딕" panose="020B0503020000020004" pitchFamily="50" charset="-127"/>
              </a:rPr>
              <a:t>: PC (</a:t>
            </a:r>
            <a:r>
              <a:rPr lang="ko-KR" altLang="en-US" sz="2000" b="1" dirty="0">
                <a:latin typeface="맑은 고딕" panose="020B0503020000020004" pitchFamily="50" charset="-127"/>
              </a:rPr>
              <a:t>스팀 출시 예정</a:t>
            </a:r>
            <a:r>
              <a:rPr lang="en-US" altLang="ko-KR" sz="2000" b="1" dirty="0">
                <a:latin typeface="맑은 고딕" panose="020B0503020000020004" pitchFamily="50" charset="-127"/>
              </a:rPr>
              <a:t>)</a:t>
            </a:r>
          </a:p>
        </p:txBody>
      </p:sp>
      <p:pic>
        <p:nvPicPr>
          <p:cNvPr id="11" name="그림 10" descr="실내, 스크린샷, 잔디, 모니터이(가) 표시된 사진&#10;&#10;높은 신뢰도로 생성된 설명">
            <a:extLst>
              <a:ext uri="{FF2B5EF4-FFF2-40B4-BE49-F238E27FC236}">
                <a16:creationId xmlns:a16="http://schemas.microsoft.com/office/drawing/2014/main" id="{D4B3DB34-FC45-4943-A829-A76A0B0A5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390" y="1970271"/>
            <a:ext cx="5585484" cy="31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0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5D295-9556-4AE6-B1E1-B058D4982998}"/>
              </a:ext>
            </a:extLst>
          </p:cNvPr>
          <p:cNvSpPr txBox="1"/>
          <p:nvPr/>
        </p:nvSpPr>
        <p:spPr>
          <a:xfrm>
            <a:off x="254000" y="233680"/>
            <a:ext cx="4277360" cy="58477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게임 소개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9225B2-087D-450C-A8FE-0344E4456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5168" y="1702686"/>
            <a:ext cx="4772791" cy="3579593"/>
          </a:xfrm>
          <a:prstGeom prst="rect">
            <a:avLst/>
          </a:prstGeom>
        </p:spPr>
      </p:pic>
      <p:pic>
        <p:nvPicPr>
          <p:cNvPr id="8" name="그림 7" descr="텍스트, 화이트보드이(가) 표시된 사진&#10;&#10;매우 높은 신뢰도로 생성된 설명">
            <a:extLst>
              <a:ext uri="{FF2B5EF4-FFF2-40B4-BE49-F238E27FC236}">
                <a16:creationId xmlns:a16="http://schemas.microsoft.com/office/drawing/2014/main" id="{BC9A43F7-0AC6-4553-8327-007FD1C85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44233" y="1702687"/>
            <a:ext cx="4772790" cy="3579592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23EF430-A32B-4A75-90A5-84A9E72258DA}"/>
              </a:ext>
            </a:extLst>
          </p:cNvPr>
          <p:cNvSpPr/>
          <p:nvPr/>
        </p:nvSpPr>
        <p:spPr>
          <a:xfrm>
            <a:off x="5717381" y="3192909"/>
            <a:ext cx="757238" cy="414338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A5F138-AD60-4A45-8B6C-F8F409055945}"/>
              </a:ext>
            </a:extLst>
          </p:cNvPr>
          <p:cNvSpPr txBox="1"/>
          <p:nvPr/>
        </p:nvSpPr>
        <p:spPr>
          <a:xfrm>
            <a:off x="951767" y="6096000"/>
            <a:ext cx="1061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게임이 시작되면 플레이어는 쫓아오는 </a:t>
            </a:r>
            <a:r>
              <a:rPr lang="ko-KR" altLang="en-US" dirty="0" err="1"/>
              <a:t>몹들을</a:t>
            </a:r>
            <a:r>
              <a:rPr lang="ko-KR" altLang="en-US" dirty="0"/>
              <a:t> 피해 타워지대에 길을 만들면서 목적지까지 가야한다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1279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1252D1C-0766-4905-A676-FD4D80E1FF4C}"/>
              </a:ext>
            </a:extLst>
          </p:cNvPr>
          <p:cNvSpPr/>
          <p:nvPr/>
        </p:nvSpPr>
        <p:spPr>
          <a:xfrm>
            <a:off x="2516126" y="5257529"/>
            <a:ext cx="91643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적과의 거리가 </a:t>
            </a:r>
            <a:r>
              <a:rPr lang="ko-KR" altLang="en-US" b="1" dirty="0" err="1"/>
              <a:t>가까워졌을</a:t>
            </a:r>
            <a:r>
              <a:rPr lang="ko-KR" altLang="en-US" b="1" dirty="0"/>
              <a:t> 때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캐릭터 뒤의 상황을 보여주는 창을 띄워 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적의 사운드를 크게 들려 준다</a:t>
            </a:r>
            <a:r>
              <a:rPr lang="en-US" altLang="ko-KR" dirty="0"/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C2350F-9AB5-49B5-B66F-7D2BA939E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407" y="1192801"/>
            <a:ext cx="6698993" cy="37602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A20F6CE-2DC5-4F4F-AE8F-1CA38FF07B11}"/>
              </a:ext>
            </a:extLst>
          </p:cNvPr>
          <p:cNvSpPr/>
          <p:nvPr/>
        </p:nvSpPr>
        <p:spPr>
          <a:xfrm>
            <a:off x="2516126" y="3657601"/>
            <a:ext cx="1436113" cy="1417444"/>
          </a:xfrm>
          <a:prstGeom prst="rect">
            <a:avLst/>
          </a:prstGeom>
          <a:noFill/>
          <a:ln w="136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561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5D295-9556-4AE6-B1E1-B058D4982998}"/>
              </a:ext>
            </a:extLst>
          </p:cNvPr>
          <p:cNvSpPr txBox="1"/>
          <p:nvPr/>
        </p:nvSpPr>
        <p:spPr>
          <a:xfrm>
            <a:off x="254000" y="233680"/>
            <a:ext cx="4277360" cy="58477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게임 소개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A5F138-AD60-4A45-8B6C-F8F409055945}"/>
              </a:ext>
            </a:extLst>
          </p:cNvPr>
          <p:cNvSpPr txBox="1"/>
          <p:nvPr/>
        </p:nvSpPr>
        <p:spPr>
          <a:xfrm>
            <a:off x="5094528" y="2851351"/>
            <a:ext cx="106108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목적지까지 도착하면</a:t>
            </a:r>
            <a:r>
              <a:rPr lang="en-US" altLang="ko-KR" dirty="0"/>
              <a:t>, </a:t>
            </a:r>
            <a:r>
              <a:rPr lang="ko-KR" altLang="en-US" dirty="0"/>
              <a:t>플레이어는 차에서 내린다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안 쓰는 타워를 해체하여</a:t>
            </a:r>
            <a:r>
              <a:rPr lang="en-US" altLang="ko-KR" dirty="0"/>
              <a:t>, </a:t>
            </a:r>
            <a:r>
              <a:rPr lang="ko-KR" altLang="en-US" dirty="0"/>
              <a:t>새로운 타워를 건설하여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추가적으로 오는 적들을 방어해야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" name="그림 9" descr="텍스트, 화이트보드이(가) 표시된 사진&#10;&#10;매우 높은 신뢰도로 생성된 설명">
            <a:extLst>
              <a:ext uri="{FF2B5EF4-FFF2-40B4-BE49-F238E27FC236}">
                <a16:creationId xmlns:a16="http://schemas.microsoft.com/office/drawing/2014/main" id="{A21322D6-3A4C-47C3-9EB5-5047C65D6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8894" y="1821478"/>
            <a:ext cx="5703146" cy="427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48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5D295-9556-4AE6-B1E1-B058D4982998}"/>
              </a:ext>
            </a:extLst>
          </p:cNvPr>
          <p:cNvSpPr txBox="1"/>
          <p:nvPr/>
        </p:nvSpPr>
        <p:spPr>
          <a:xfrm>
            <a:off x="254000" y="233680"/>
            <a:ext cx="4277360" cy="58477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게임 소개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A5F138-AD60-4A45-8B6C-F8F409055945}"/>
              </a:ext>
            </a:extLst>
          </p:cNvPr>
          <p:cNvSpPr txBox="1"/>
          <p:nvPr/>
        </p:nvSpPr>
        <p:spPr>
          <a:xfrm>
            <a:off x="5094528" y="2851351"/>
            <a:ext cx="1061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469C98-27C7-493E-BB5B-77593AA89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115658"/>
            <a:ext cx="9715500" cy="4210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821E03-A4B3-44FE-AACF-178EE4148A86}"/>
              </a:ext>
            </a:extLst>
          </p:cNvPr>
          <p:cNvSpPr txBox="1"/>
          <p:nvPr/>
        </p:nvSpPr>
        <p:spPr>
          <a:xfrm>
            <a:off x="2599911" y="5742342"/>
            <a:ext cx="9592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특정 스킬 사용 시</a:t>
            </a:r>
            <a:r>
              <a:rPr lang="en-US" altLang="ko-KR" dirty="0"/>
              <a:t>, </a:t>
            </a:r>
            <a:r>
              <a:rPr lang="ko-KR" altLang="en-US" dirty="0"/>
              <a:t>만들어진 길에 물을 흘려 보내 </a:t>
            </a:r>
            <a:r>
              <a:rPr lang="ko-KR" altLang="en-US" dirty="0" err="1"/>
              <a:t>몹들을</a:t>
            </a:r>
            <a:r>
              <a:rPr lang="ko-KR" altLang="en-US" dirty="0"/>
              <a:t> 쓸어버린다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144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823BB6-CE0D-4A95-9084-8DFC6553BEA8}"/>
              </a:ext>
            </a:extLst>
          </p:cNvPr>
          <p:cNvSpPr txBox="1"/>
          <p:nvPr/>
        </p:nvSpPr>
        <p:spPr>
          <a:xfrm>
            <a:off x="254000" y="233680"/>
            <a:ext cx="4277360" cy="58477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게임 조작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633B6E-7C28-42B4-A1DA-99D24A169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990724"/>
            <a:ext cx="8942388" cy="357695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D1917C8-EBA9-4F43-B313-54FD7F66E0C0}"/>
              </a:ext>
            </a:extLst>
          </p:cNvPr>
          <p:cNvSpPr/>
          <p:nvPr/>
        </p:nvSpPr>
        <p:spPr>
          <a:xfrm>
            <a:off x="1406208" y="3393440"/>
            <a:ext cx="345440" cy="32512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B2E748-6DDB-47E7-97A8-0FC34709A9D5}"/>
              </a:ext>
            </a:extLst>
          </p:cNvPr>
          <p:cNvSpPr/>
          <p:nvPr/>
        </p:nvSpPr>
        <p:spPr>
          <a:xfrm>
            <a:off x="1081088" y="3779201"/>
            <a:ext cx="345440" cy="32512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E0BD29-C210-4792-AD25-02171F5BE19B}"/>
              </a:ext>
            </a:extLst>
          </p:cNvPr>
          <p:cNvSpPr/>
          <p:nvPr/>
        </p:nvSpPr>
        <p:spPr>
          <a:xfrm>
            <a:off x="1477328" y="3779201"/>
            <a:ext cx="345440" cy="32512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5DCBFA-407F-4280-858E-86A5689A6E18}"/>
              </a:ext>
            </a:extLst>
          </p:cNvPr>
          <p:cNvSpPr/>
          <p:nvPr/>
        </p:nvSpPr>
        <p:spPr>
          <a:xfrm>
            <a:off x="1883728" y="3779201"/>
            <a:ext cx="345440" cy="32512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7436E5-8A3B-4F43-8B38-0211A499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370" y="2374899"/>
            <a:ext cx="2808603" cy="2808603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0767C34-ADB6-48AD-9B28-E000C780B0F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744743" y="2099866"/>
            <a:ext cx="1726723" cy="1103312"/>
          </a:xfrm>
          <a:prstGeom prst="bentConnector3">
            <a:avLst>
              <a:gd name="adj1" fmla="val 6706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53334D-0DF3-431D-9610-C3FC87FA693B}"/>
              </a:ext>
            </a:extLst>
          </p:cNvPr>
          <p:cNvSpPr txBox="1"/>
          <p:nvPr/>
        </p:nvSpPr>
        <p:spPr>
          <a:xfrm>
            <a:off x="2392681" y="1376085"/>
            <a:ext cx="153416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회전</a:t>
            </a:r>
            <a:r>
              <a:rPr lang="en-US" altLang="ko-KR" dirty="0"/>
              <a:t>, </a:t>
            </a:r>
            <a:r>
              <a:rPr lang="ko-KR" altLang="en-US" dirty="0"/>
              <a:t>이동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223DE61-99B2-4AAB-975A-2CEABA352E1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92710" y="1914029"/>
            <a:ext cx="1797644" cy="131858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90E80F-24A7-41D0-B96C-6A3BAB29A992}"/>
              </a:ext>
            </a:extLst>
          </p:cNvPr>
          <p:cNvSpPr txBox="1"/>
          <p:nvPr/>
        </p:nvSpPr>
        <p:spPr>
          <a:xfrm>
            <a:off x="8265161" y="1203883"/>
            <a:ext cx="1701799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오브젝트 선택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6925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078D1D-D19E-495B-AEC2-05F32BDC27A8}"/>
              </a:ext>
            </a:extLst>
          </p:cNvPr>
          <p:cNvSpPr txBox="1"/>
          <p:nvPr/>
        </p:nvSpPr>
        <p:spPr>
          <a:xfrm>
            <a:off x="1114425" y="824686"/>
            <a:ext cx="885825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70C0"/>
                </a:solidFill>
              </a:rPr>
              <a:t>WHY ??</a:t>
            </a:r>
          </a:p>
          <a:p>
            <a:endParaRPr lang="en-US" altLang="ko-KR" sz="2400" b="1" dirty="0">
              <a:solidFill>
                <a:srgbClr val="0070C0"/>
              </a:solidFill>
            </a:endParaRPr>
          </a:p>
          <a:p>
            <a:endParaRPr lang="en-US" altLang="ko-KR" sz="2400" b="1" dirty="0">
              <a:solidFill>
                <a:srgbClr val="0070C0"/>
              </a:solidFill>
            </a:endParaRPr>
          </a:p>
          <a:p>
            <a:endParaRPr lang="en-US" altLang="ko-KR" sz="2400" b="1" dirty="0">
              <a:solidFill>
                <a:srgbClr val="0070C0"/>
              </a:solidFill>
            </a:endParaRPr>
          </a:p>
          <a:p>
            <a:r>
              <a:rPr lang="ko-KR" altLang="en-US" sz="2400" dirty="0"/>
              <a:t>기존에 틀에 박힌 디펜스 게임에서 벗어나자 </a:t>
            </a:r>
            <a:r>
              <a:rPr lang="en-US" altLang="ko-KR" sz="2400" dirty="0"/>
              <a:t>!</a:t>
            </a:r>
          </a:p>
          <a:p>
            <a:endParaRPr lang="en-US" altLang="ko-KR" sz="2400" dirty="0"/>
          </a:p>
          <a:p>
            <a:r>
              <a:rPr lang="ko-KR" altLang="en-US" sz="2400" dirty="0"/>
              <a:t>플레이어가 직접 길을 만들어 나갈 수 있다면 </a:t>
            </a:r>
            <a:r>
              <a:rPr lang="en-US" altLang="ko-KR" sz="2400" dirty="0"/>
              <a:t>?</a:t>
            </a:r>
          </a:p>
          <a:p>
            <a:endParaRPr lang="en-US" altLang="ko-KR" sz="2400" b="1" dirty="0">
              <a:solidFill>
                <a:srgbClr val="0070C0"/>
              </a:solidFill>
            </a:endParaRPr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기존에 없던 새로운 게임플레이와 그에 맞는 기술 구현을 통해 대중들의 이목을 사로잡기 위함</a:t>
            </a:r>
            <a:r>
              <a:rPr lang="en-US" altLang="ko-KR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75791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2F2BA9-0311-47AB-BFFE-4DCDF4C1BB9E}"/>
              </a:ext>
            </a:extLst>
          </p:cNvPr>
          <p:cNvSpPr txBox="1"/>
          <p:nvPr/>
        </p:nvSpPr>
        <p:spPr>
          <a:xfrm>
            <a:off x="1047750" y="914402"/>
            <a:ext cx="88582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70C0"/>
                </a:solidFill>
              </a:rPr>
              <a:t>For What ??</a:t>
            </a:r>
          </a:p>
          <a:p>
            <a:endParaRPr lang="en-US" altLang="ko-KR" sz="4000" b="1" dirty="0">
              <a:solidFill>
                <a:srgbClr val="0070C0"/>
              </a:solidFill>
            </a:endParaRPr>
          </a:p>
          <a:p>
            <a:endParaRPr lang="en-US" altLang="ko-KR" sz="4000" b="1" dirty="0">
              <a:solidFill>
                <a:srgbClr val="0070C0"/>
              </a:solidFill>
            </a:endParaRPr>
          </a:p>
          <a:p>
            <a:r>
              <a:rPr lang="en-US" altLang="ko-KR" sz="2400" dirty="0"/>
              <a:t>Unity </a:t>
            </a:r>
            <a:r>
              <a:rPr lang="ko-KR" altLang="en-US" sz="2400" dirty="0"/>
              <a:t>엔진을 활용하여 완성도 높은 게임 제작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Steam</a:t>
            </a:r>
            <a:r>
              <a:rPr lang="ko-KR" altLang="en-US" sz="2400" dirty="0"/>
              <a:t>에 출시하여 수익 창출</a:t>
            </a:r>
            <a:endParaRPr lang="en-US" altLang="ko-KR" sz="2400" dirty="0"/>
          </a:p>
          <a:p>
            <a:r>
              <a:rPr lang="en-US" altLang="ko-KR" sz="2400" dirty="0"/>
              <a:t>	-&gt; </a:t>
            </a:r>
            <a:r>
              <a:rPr lang="ko-KR" altLang="en-US" sz="2400" dirty="0"/>
              <a:t>졸업작품에선 </a:t>
            </a:r>
            <a:r>
              <a:rPr lang="ko-KR" altLang="en-US" sz="2400" dirty="0" err="1"/>
              <a:t>베타버젼</a:t>
            </a:r>
            <a:r>
              <a:rPr lang="ko-KR" altLang="en-US" sz="2400" dirty="0"/>
              <a:t> 까지 작업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02486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1868</TotalTime>
  <Words>253</Words>
  <Application>Microsoft Office PowerPoint</Application>
  <PresentationFormat>와이드스크린</PresentationFormat>
  <Paragraphs>122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Arial</vt:lpstr>
      <vt:lpstr>Times New Roman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HongBo</dc:creator>
  <cp:lastModifiedBy>홍보성</cp:lastModifiedBy>
  <cp:revision>59</cp:revision>
  <dcterms:created xsi:type="dcterms:W3CDTF">2017-11-30T16:05:00Z</dcterms:created>
  <dcterms:modified xsi:type="dcterms:W3CDTF">2017-12-13T19:42:44Z</dcterms:modified>
</cp:coreProperties>
</file>